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0" y="1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DC556-782D-4178-B71F-F92F8719E0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0CCE03-8B4C-4146-8FEA-1881464C23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A96251-420D-443E-BE33-7C116DB28A70}"/>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5" name="Footer Placeholder 4">
            <a:extLst>
              <a:ext uri="{FF2B5EF4-FFF2-40B4-BE49-F238E27FC236}">
                <a16:creationId xmlns:a16="http://schemas.microsoft.com/office/drawing/2014/main" id="{D39AFC35-3155-4846-9067-2EEF52BE9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34FE30-3DE9-49C5-BA6E-22C42D1AFDF8}"/>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4031640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EB69F-0FB5-4690-9B83-D001C3CF433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A1AEBA-3DFA-4EC1-BA24-AF1DDFF737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E6C439-57D4-494F-94D6-3584AA454FFD}"/>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5" name="Footer Placeholder 4">
            <a:extLst>
              <a:ext uri="{FF2B5EF4-FFF2-40B4-BE49-F238E27FC236}">
                <a16:creationId xmlns:a16="http://schemas.microsoft.com/office/drawing/2014/main" id="{D8395119-D427-4583-9822-7DFA67C0CA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E0DAFD-A5A3-402E-BDA1-E9ACEF87DAA9}"/>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1181244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26D202-61B8-461C-B5E1-819982DA64C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7FD7247-F5A1-4257-9C44-64640C78EA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24B177-D647-4813-B4E5-A220C22F12D7}"/>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5" name="Footer Placeholder 4">
            <a:extLst>
              <a:ext uri="{FF2B5EF4-FFF2-40B4-BE49-F238E27FC236}">
                <a16:creationId xmlns:a16="http://schemas.microsoft.com/office/drawing/2014/main" id="{E0C0F422-6A8F-4F54-80FA-B293FCD528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F403EE-177B-4AC0-9C5F-0607445A1F59}"/>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3088623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90AAA-C1C3-4A74-A0FA-50EB9330E9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0F1795-F2B7-4B69-A4AA-B0543D9985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80FEF6-E1F7-4EB3-963A-23BDCC13B144}"/>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5" name="Footer Placeholder 4">
            <a:extLst>
              <a:ext uri="{FF2B5EF4-FFF2-40B4-BE49-F238E27FC236}">
                <a16:creationId xmlns:a16="http://schemas.microsoft.com/office/drawing/2014/main" id="{DCAF1A64-49DC-4F7C-AE22-84EEC66125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4F842B-5E8F-4998-A1DA-B6D3A02BB975}"/>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329381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B52EA-A213-4672-869F-E39D70B86ED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B5497F-136C-4628-83A0-144D46742B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AB9015-0CC3-48A2-9F1E-4D994433353E}"/>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5" name="Footer Placeholder 4">
            <a:extLst>
              <a:ext uri="{FF2B5EF4-FFF2-40B4-BE49-F238E27FC236}">
                <a16:creationId xmlns:a16="http://schemas.microsoft.com/office/drawing/2014/main" id="{1B3247B7-E9D3-4ADA-9825-EC5E90C16F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2B697A-C417-4DB2-80E5-9F60EFFC4B58}"/>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1472075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9A72A-94F7-402F-96F9-7412C27276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14F7A4-A9D4-4C83-9B47-066A8303BE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0E9EB36-3B92-4668-B8E1-057D29B20E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292711-94D9-4609-AF39-C3927BADCAEC}"/>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6" name="Footer Placeholder 5">
            <a:extLst>
              <a:ext uri="{FF2B5EF4-FFF2-40B4-BE49-F238E27FC236}">
                <a16:creationId xmlns:a16="http://schemas.microsoft.com/office/drawing/2014/main" id="{2E195440-E08B-4FF4-924D-50DBBA26FD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6B04E0-D34A-4F3D-914E-4FAE06040B01}"/>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2960740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70D69-E072-45C1-B10C-E0C44FFF730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65CDC5-5EC7-47F4-8605-F52DFC7B34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F6D051-4D1D-4457-8114-34837DD769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B2172C-9913-43DA-95BC-E21DC601E1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C3A456-B131-404A-9DE6-7BFF0E8B31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BFE54D-310A-4847-8007-01962CA1747D}"/>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8" name="Footer Placeholder 7">
            <a:extLst>
              <a:ext uri="{FF2B5EF4-FFF2-40B4-BE49-F238E27FC236}">
                <a16:creationId xmlns:a16="http://schemas.microsoft.com/office/drawing/2014/main" id="{30122E68-7464-4349-B6F9-95DAABCDFC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6B77EF-415A-4E18-ABD1-9735D5DE44CA}"/>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3313513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9BDAF-F6FC-4C50-B958-A5D0CB0D2BA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EA42279-9B04-4521-9062-7695AED97ACB}"/>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4" name="Footer Placeholder 3">
            <a:extLst>
              <a:ext uri="{FF2B5EF4-FFF2-40B4-BE49-F238E27FC236}">
                <a16:creationId xmlns:a16="http://schemas.microsoft.com/office/drawing/2014/main" id="{3854EDBA-69BA-450A-B2FA-A2E1BF18E8B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0897C0-F713-4BBC-A006-A4D86336CEA1}"/>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1063582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2F8E93-9848-469E-856A-73694AB3D712}"/>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3" name="Footer Placeholder 2">
            <a:extLst>
              <a:ext uri="{FF2B5EF4-FFF2-40B4-BE49-F238E27FC236}">
                <a16:creationId xmlns:a16="http://schemas.microsoft.com/office/drawing/2014/main" id="{7E889EB4-170E-4833-BC76-7C67C8D02C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5BA592-A483-4012-B3BD-C7640A868268}"/>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3880905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1A615-9FE5-4F42-A7C0-6F2D08985F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27D416E-0DFC-4B9E-8CB1-B4FE700AFA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6D387E-685F-45B0-B4C4-B70828BE06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2EEDE3-F433-40AA-9AAA-00665D1886A7}"/>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6" name="Footer Placeholder 5">
            <a:extLst>
              <a:ext uri="{FF2B5EF4-FFF2-40B4-BE49-F238E27FC236}">
                <a16:creationId xmlns:a16="http://schemas.microsoft.com/office/drawing/2014/main" id="{6C4AAECB-753C-4ABF-B76A-8BC56EF27F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174D86-E403-4DF9-BD59-BCBA25C79871}"/>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243339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653C-7F34-47E5-A0EE-3B6BBB0365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0FF751-EC75-48E9-8AA6-57F88F55DE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A96B009-F88E-4194-B0DC-F2FEE9DBE5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4165B3-4331-4AF7-89DA-06B62C378F7A}"/>
              </a:ext>
            </a:extLst>
          </p:cNvPr>
          <p:cNvSpPr>
            <a:spLocks noGrp="1"/>
          </p:cNvSpPr>
          <p:nvPr>
            <p:ph type="dt" sz="half" idx="10"/>
          </p:nvPr>
        </p:nvSpPr>
        <p:spPr/>
        <p:txBody>
          <a:bodyPr/>
          <a:lstStyle/>
          <a:p>
            <a:fld id="{19DC0660-E3EC-4B2A-B1E7-AEC5E62E1600}" type="datetimeFigureOut">
              <a:rPr lang="en-US" smtClean="0"/>
              <a:t>7/12/2021</a:t>
            </a:fld>
            <a:endParaRPr lang="en-US"/>
          </a:p>
        </p:txBody>
      </p:sp>
      <p:sp>
        <p:nvSpPr>
          <p:cNvPr id="6" name="Footer Placeholder 5">
            <a:extLst>
              <a:ext uri="{FF2B5EF4-FFF2-40B4-BE49-F238E27FC236}">
                <a16:creationId xmlns:a16="http://schemas.microsoft.com/office/drawing/2014/main" id="{BCD2E886-CE8F-4A82-97A5-4D778208C0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E1B668-6858-413D-816A-4EDCC21D2227}"/>
              </a:ext>
            </a:extLst>
          </p:cNvPr>
          <p:cNvSpPr>
            <a:spLocks noGrp="1"/>
          </p:cNvSpPr>
          <p:nvPr>
            <p:ph type="sldNum" sz="quarter" idx="12"/>
          </p:nvPr>
        </p:nvSpPr>
        <p:spPr/>
        <p:txBody>
          <a:bodyPr/>
          <a:lstStyle/>
          <a:p>
            <a:fld id="{B5FBFFAA-028D-491D-B032-92072623BB0C}" type="slidenum">
              <a:rPr lang="en-US" smtClean="0"/>
              <a:t>‹#›</a:t>
            </a:fld>
            <a:endParaRPr lang="en-US"/>
          </a:p>
        </p:txBody>
      </p:sp>
    </p:spTree>
    <p:extLst>
      <p:ext uri="{BB962C8B-B14F-4D97-AF65-F5344CB8AC3E}">
        <p14:creationId xmlns:p14="http://schemas.microsoft.com/office/powerpoint/2010/main" val="4280080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029FB9-AA22-4A7B-81C9-788CF839B7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AC08F4-BD0C-4ED3-AE06-4E0D21139D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CEB79E-D91D-4297-97FC-BE6FFD12BE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DC0660-E3EC-4B2A-B1E7-AEC5E62E1600}" type="datetimeFigureOut">
              <a:rPr lang="en-US" smtClean="0"/>
              <a:t>7/12/2021</a:t>
            </a:fld>
            <a:endParaRPr lang="en-US"/>
          </a:p>
        </p:txBody>
      </p:sp>
      <p:sp>
        <p:nvSpPr>
          <p:cNvPr id="5" name="Footer Placeholder 4">
            <a:extLst>
              <a:ext uri="{FF2B5EF4-FFF2-40B4-BE49-F238E27FC236}">
                <a16:creationId xmlns:a16="http://schemas.microsoft.com/office/drawing/2014/main" id="{9E765C95-B881-4C1C-B198-81DBD707BA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A92608-19E0-428C-9BBB-93C3B75E00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FBFFAA-028D-491D-B032-92072623BB0C}" type="slidenum">
              <a:rPr lang="en-US" smtClean="0"/>
              <a:t>‹#›</a:t>
            </a:fld>
            <a:endParaRPr lang="en-US"/>
          </a:p>
        </p:txBody>
      </p:sp>
    </p:spTree>
    <p:extLst>
      <p:ext uri="{BB962C8B-B14F-4D97-AF65-F5344CB8AC3E}">
        <p14:creationId xmlns:p14="http://schemas.microsoft.com/office/powerpoint/2010/main" val="3683116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exels.com/photo/beautiful-nature-green-green-ridge-landscape-539422/"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6519C-A8F2-4386-B615-DFB604DF6F1A}"/>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AB3862E1-D4B9-441A-8D82-3E9D0F95021C}"/>
              </a:ext>
            </a:extLst>
          </p:cNvPr>
          <p:cNvSpPr>
            <a:spLocks noGrp="1"/>
          </p:cNvSpPr>
          <p:nvPr>
            <p:ph type="subTitle" idx="1"/>
          </p:nvPr>
        </p:nvSpPr>
        <p:spPr/>
        <p:txBody>
          <a:bodyPr/>
          <a:lstStyle/>
          <a:p>
            <a:endParaRPr lang="en-US"/>
          </a:p>
        </p:txBody>
      </p:sp>
      <p:sp>
        <p:nvSpPr>
          <p:cNvPr id="6" name="Arrow: Pentagon 5">
            <a:extLst>
              <a:ext uri="{FF2B5EF4-FFF2-40B4-BE49-F238E27FC236}">
                <a16:creationId xmlns:a16="http://schemas.microsoft.com/office/drawing/2014/main" id="{40FDD5D0-1AB1-44D8-BDFF-1F9051E69F90}"/>
              </a:ext>
            </a:extLst>
          </p:cNvPr>
          <p:cNvSpPr/>
          <p:nvPr/>
        </p:nvSpPr>
        <p:spPr>
          <a:xfrm>
            <a:off x="0" y="0"/>
            <a:ext cx="9144000" cy="6858000"/>
          </a:xfrm>
          <a:prstGeom prst="homePlate">
            <a:avLst>
              <a:gd name="adj" fmla="val 33030"/>
            </a:avLst>
          </a:prstGeom>
          <a:blipFill>
            <a:blip r:embed="rId2">
              <a:extLst>
                <a:ext uri="{837473B0-CC2E-450A-ABE3-18F120FF3D39}">
                  <a1611:picAttrSrcUrl xmlns:a1611="http://schemas.microsoft.com/office/drawing/2016/11/main" r:i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Pentagon 7">
            <a:extLst>
              <a:ext uri="{FF2B5EF4-FFF2-40B4-BE49-F238E27FC236}">
                <a16:creationId xmlns:a16="http://schemas.microsoft.com/office/drawing/2014/main" id="{01DA595C-38E6-4BEE-81FE-687F6760D273}"/>
              </a:ext>
            </a:extLst>
          </p:cNvPr>
          <p:cNvSpPr/>
          <p:nvPr/>
        </p:nvSpPr>
        <p:spPr>
          <a:xfrm>
            <a:off x="0" y="0"/>
            <a:ext cx="7287066" cy="6858000"/>
          </a:xfrm>
          <a:prstGeom prst="homePlate">
            <a:avLst>
              <a:gd name="adj" fmla="val 31663"/>
            </a:avLst>
          </a:prstGeom>
          <a:solidFill>
            <a:schemeClr val="accent5">
              <a:alpha val="5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D8760E4-C66E-42F2-A3F3-F5F45E2BA06A}"/>
              </a:ext>
            </a:extLst>
          </p:cNvPr>
          <p:cNvSpPr txBox="1"/>
          <p:nvPr/>
        </p:nvSpPr>
        <p:spPr>
          <a:xfrm>
            <a:off x="1111348" y="2461846"/>
            <a:ext cx="4656406" cy="1569660"/>
          </a:xfrm>
          <a:prstGeom prst="rect">
            <a:avLst/>
          </a:prstGeom>
          <a:noFill/>
        </p:spPr>
        <p:txBody>
          <a:bodyPr wrap="square" rtlCol="0">
            <a:spAutoFit/>
          </a:bodyPr>
          <a:lstStyle/>
          <a:p>
            <a:r>
              <a:rPr lang="en-US" sz="4800" b="1" dirty="0">
                <a:solidFill>
                  <a:schemeClr val="bg1"/>
                </a:solidFill>
                <a:effectLst>
                  <a:outerShdw blurRad="152400" dist="50800" dir="5400000" algn="ctr" rotWithShape="0">
                    <a:srgbClr val="000000">
                      <a:alpha val="43137"/>
                    </a:srgbClr>
                  </a:outerShdw>
                </a:effectLst>
              </a:rPr>
              <a:t>Major Methods of Research</a:t>
            </a:r>
            <a:endParaRPr lang="en-US" b="1" dirty="0">
              <a:solidFill>
                <a:schemeClr val="bg1"/>
              </a:solidFill>
              <a:effectLst>
                <a:outerShdw blurRad="152400" dist="50800" dir="5400000" algn="ctr" rotWithShape="0">
                  <a:srgbClr val="000000">
                    <a:alpha val="43137"/>
                  </a:srgbClr>
                </a:outerShdw>
              </a:effectLst>
            </a:endParaRPr>
          </a:p>
        </p:txBody>
      </p:sp>
      <p:sp>
        <p:nvSpPr>
          <p:cNvPr id="10" name="TextBox 9">
            <a:extLst>
              <a:ext uri="{FF2B5EF4-FFF2-40B4-BE49-F238E27FC236}">
                <a16:creationId xmlns:a16="http://schemas.microsoft.com/office/drawing/2014/main" id="{0CCE83BB-4F4A-407D-81B6-6020794DB36C}"/>
              </a:ext>
            </a:extLst>
          </p:cNvPr>
          <p:cNvSpPr txBox="1"/>
          <p:nvPr/>
        </p:nvSpPr>
        <p:spPr>
          <a:xfrm>
            <a:off x="9144001" y="5045026"/>
            <a:ext cx="2405574" cy="1077218"/>
          </a:xfrm>
          <a:prstGeom prst="rect">
            <a:avLst/>
          </a:prstGeom>
          <a:noFill/>
        </p:spPr>
        <p:txBody>
          <a:bodyPr wrap="square" rtlCol="0">
            <a:spAutoFit/>
          </a:bodyPr>
          <a:lstStyle/>
          <a:p>
            <a:r>
              <a:rPr lang="en-US" sz="3200" dirty="0">
                <a:latin typeface="Brush Script MT" panose="03060802040406070304" pitchFamily="66" charset="0"/>
              </a:rPr>
              <a:t>Presented by Amir </a:t>
            </a:r>
            <a:r>
              <a:rPr lang="en-US" sz="3200" dirty="0" err="1">
                <a:latin typeface="Brush Script MT" panose="03060802040406070304" pitchFamily="66" charset="0"/>
              </a:rPr>
              <a:t>Maharjan</a:t>
            </a:r>
            <a:endParaRPr lang="en-US" sz="3200" dirty="0">
              <a:latin typeface="Brush Script MT" panose="03060802040406070304" pitchFamily="66" charset="0"/>
            </a:endParaRPr>
          </a:p>
        </p:txBody>
      </p:sp>
    </p:spTree>
    <p:extLst>
      <p:ext uri="{BB962C8B-B14F-4D97-AF65-F5344CB8AC3E}">
        <p14:creationId xmlns:p14="http://schemas.microsoft.com/office/powerpoint/2010/main" val="13696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 fill="hold"/>
                                        <p:tgtEl>
                                          <p:spTgt spid="8"/>
                                        </p:tgtEl>
                                        <p:attrNameLst>
                                          <p:attrName>ppt_x</p:attrName>
                                        </p:attrNameLst>
                                      </p:cBhvr>
                                      <p:tavLst>
                                        <p:tav tm="0">
                                          <p:val>
                                            <p:strVal val="0-#ppt_w/2"/>
                                          </p:val>
                                        </p:tav>
                                        <p:tav tm="100000">
                                          <p:val>
                                            <p:strVal val="#ppt_x"/>
                                          </p:val>
                                        </p:tav>
                                      </p:tavLst>
                                    </p:anim>
                                    <p:anim calcmode="lin" valueType="num">
                                      <p:cBhvr additive="base">
                                        <p:cTn id="8" dur="1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100" fill="hold"/>
                                        <p:tgtEl>
                                          <p:spTgt spid="6"/>
                                        </p:tgtEl>
                                        <p:attrNameLst>
                                          <p:attrName>ppt_x</p:attrName>
                                        </p:attrNameLst>
                                      </p:cBhvr>
                                      <p:tavLst>
                                        <p:tav tm="0">
                                          <p:val>
                                            <p:strVal val="0-#ppt_w/2"/>
                                          </p:val>
                                        </p:tav>
                                        <p:tav tm="100000">
                                          <p:val>
                                            <p:strVal val="#ppt_x"/>
                                          </p:val>
                                        </p:tav>
                                      </p:tavLst>
                                    </p:anim>
                                    <p:anim calcmode="lin" valueType="num">
                                      <p:cBhvr additive="base">
                                        <p:cTn id="14" dur="1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66763-0934-4475-94DF-BC4E0D51D588}"/>
              </a:ext>
            </a:extLst>
          </p:cNvPr>
          <p:cNvSpPr>
            <a:spLocks noGrp="1"/>
          </p:cNvSpPr>
          <p:nvPr>
            <p:ph type="title"/>
          </p:nvPr>
        </p:nvSpPr>
        <p:spPr>
          <a:xfrm>
            <a:off x="888609" y="365125"/>
            <a:ext cx="10515600" cy="1325563"/>
          </a:xfrm>
        </p:spPr>
        <p:txBody>
          <a:bodyPr/>
          <a:lstStyle/>
          <a:p>
            <a:r>
              <a:rPr lang="en-US" sz="4000" b="1" dirty="0"/>
              <a:t>There are two major methods of Research</a:t>
            </a:r>
            <a:endParaRPr lang="en-US" b="1" dirty="0"/>
          </a:p>
        </p:txBody>
      </p:sp>
      <p:sp>
        <p:nvSpPr>
          <p:cNvPr id="3" name="Content Placeholder 2">
            <a:extLst>
              <a:ext uri="{FF2B5EF4-FFF2-40B4-BE49-F238E27FC236}">
                <a16:creationId xmlns:a16="http://schemas.microsoft.com/office/drawing/2014/main" id="{A4BCD5A7-B213-49BD-ABD5-79E82DE71A78}"/>
              </a:ext>
            </a:extLst>
          </p:cNvPr>
          <p:cNvSpPr>
            <a:spLocks noGrp="1"/>
          </p:cNvSpPr>
          <p:nvPr>
            <p:ph idx="1"/>
          </p:nvPr>
        </p:nvSpPr>
        <p:spPr/>
        <p:txBody>
          <a:bodyPr/>
          <a:lstStyle/>
          <a:p>
            <a:r>
              <a:rPr lang="en-US" b="1" dirty="0"/>
              <a:t>Inductive method</a:t>
            </a:r>
          </a:p>
          <a:p>
            <a:pPr marL="0" indent="0" algn="just">
              <a:buNone/>
            </a:pPr>
            <a:r>
              <a:rPr lang="en-US" sz="2400" dirty="0"/>
              <a:t>Under this research process, without any concrete hypothesis researcher goes to the field, generates the data. He clarifies and analyzes the data again and again before coming to an conclusion. The concluding reality is generalized from particular instances.</a:t>
            </a:r>
          </a:p>
          <a:p>
            <a:pPr marL="0" indent="0" algn="just">
              <a:buNone/>
            </a:pPr>
            <a:r>
              <a:rPr lang="en-US" sz="2400" dirty="0"/>
              <a:t>An example of inductive method is, “The coin I pulled from the bag is a penny. Therefore all the coins in the bag are pennies.” Even if all the premises are true in a statement inductive method allows for the conclusion to be false.</a:t>
            </a:r>
          </a:p>
          <a:p>
            <a:pPr marL="0" indent="0">
              <a:buNone/>
            </a:pPr>
            <a:endParaRPr lang="en-US" dirty="0"/>
          </a:p>
        </p:txBody>
      </p:sp>
    </p:spTree>
    <p:extLst>
      <p:ext uri="{BB962C8B-B14F-4D97-AF65-F5344CB8AC3E}">
        <p14:creationId xmlns:p14="http://schemas.microsoft.com/office/powerpoint/2010/main" val="3580468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0C274-F0C1-4BE0-A4D5-BD2D2F474C95}"/>
              </a:ext>
            </a:extLst>
          </p:cNvPr>
          <p:cNvSpPr>
            <a:spLocks noGrp="1"/>
          </p:cNvSpPr>
          <p:nvPr>
            <p:ph type="title"/>
          </p:nvPr>
        </p:nvSpPr>
        <p:spPr/>
        <p:txBody>
          <a:bodyPr/>
          <a:lstStyle/>
          <a:p>
            <a:r>
              <a:rPr lang="en-US" b="1" dirty="0"/>
              <a:t>Deductive Method</a:t>
            </a:r>
          </a:p>
        </p:txBody>
      </p:sp>
      <p:sp>
        <p:nvSpPr>
          <p:cNvPr id="3" name="Content Placeholder 2">
            <a:extLst>
              <a:ext uri="{FF2B5EF4-FFF2-40B4-BE49-F238E27FC236}">
                <a16:creationId xmlns:a16="http://schemas.microsoft.com/office/drawing/2014/main" id="{2294BB7F-8951-4128-91E7-BDEEC19E8BE7}"/>
              </a:ext>
            </a:extLst>
          </p:cNvPr>
          <p:cNvSpPr>
            <a:spLocks noGrp="1"/>
          </p:cNvSpPr>
          <p:nvPr>
            <p:ph idx="1"/>
          </p:nvPr>
        </p:nvSpPr>
        <p:spPr/>
        <p:txBody>
          <a:bodyPr>
            <a:normAutofit/>
          </a:bodyPr>
          <a:lstStyle/>
          <a:p>
            <a:pPr algn="just"/>
            <a:r>
              <a:rPr lang="en-US" sz="2400" dirty="0"/>
              <a:t>Under this process researcher has already had well defined hypothesis or generalized principle. In order to test the hypothesis researcher goes to the field and experiments the generalized truth whether it functions in a same tone or not.</a:t>
            </a:r>
          </a:p>
          <a:p>
            <a:pPr algn="just"/>
            <a:r>
              <a:rPr lang="en-US" sz="2400" dirty="0"/>
              <a:t>For example, “All men are mortal. Ram is a man. Therefore, Ram is a mortal.” For deductive method to be sound, the hypothesis must be correct. It is assumed that the premises, “All men are mortal” and “Ram is a man” is true.</a:t>
            </a:r>
          </a:p>
        </p:txBody>
      </p:sp>
    </p:spTree>
    <p:extLst>
      <p:ext uri="{BB962C8B-B14F-4D97-AF65-F5344CB8AC3E}">
        <p14:creationId xmlns:p14="http://schemas.microsoft.com/office/powerpoint/2010/main" val="11541741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208</Words>
  <Application>Microsoft Office PowerPoint</Application>
  <PresentationFormat>Widescreen</PresentationFormat>
  <Paragraphs>9</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Brush Script MT</vt:lpstr>
      <vt:lpstr>Calibri</vt:lpstr>
      <vt:lpstr>Calibri Light</vt:lpstr>
      <vt:lpstr>Office Theme</vt:lpstr>
      <vt:lpstr>PowerPoint Presentation</vt:lpstr>
      <vt:lpstr>There are two major methods of Research</vt:lpstr>
      <vt:lpstr>Deductive Method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amir mhr</dc:creator>
  <cp:lastModifiedBy>amir mhr</cp:lastModifiedBy>
  <cp:revision>9</cp:revision>
  <dcterms:created xsi:type="dcterms:W3CDTF">2021-07-12T12:43:55Z</dcterms:created>
  <dcterms:modified xsi:type="dcterms:W3CDTF">2021-07-12T13:26:27Z</dcterms:modified>
</cp:coreProperties>
</file>

<file path=docProps/thumbnail.jpeg>
</file>